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Google Sans"/>
      <p:regular r:id="rId29"/>
      <p:bold r:id="rId30"/>
      <p:italic r:id="rId31"/>
      <p:boldItalic r:id="rId32"/>
    </p:embeddedFont>
    <p:embeddedFont>
      <p:font typeface="Google Sans Medium"/>
      <p:regular r:id="rId33"/>
      <p:bold r:id="rId34"/>
      <p:italic r:id="rId35"/>
      <p:boldItalic r:id="rId36"/>
    </p:embeddedFont>
    <p:embeddedFont>
      <p:font typeface="Fira Code"/>
      <p:regular r:id="rId37"/>
      <p:bold r:id="rId38"/>
    </p:embeddedFont>
    <p:embeddedFont>
      <p:font typeface="Roboto Mon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.fntdata"/><Relationship Id="rId20" Type="http://schemas.openxmlformats.org/officeDocument/2006/relationships/slide" Target="slides/slide15.xml"/><Relationship Id="rId42" Type="http://schemas.openxmlformats.org/officeDocument/2006/relationships/font" Target="fonts/RobotoMono-boldItalic.fntdata"/><Relationship Id="rId41" Type="http://schemas.openxmlformats.org/officeDocument/2006/relationships/font" Target="fonts/RobotoMono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oogle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GoogleSans-italic.fntdata"/><Relationship Id="rId30" Type="http://schemas.openxmlformats.org/officeDocument/2006/relationships/font" Target="fonts/GoogleSans-bold.fntdata"/><Relationship Id="rId11" Type="http://schemas.openxmlformats.org/officeDocument/2006/relationships/slide" Target="slides/slide6.xml"/><Relationship Id="rId33" Type="http://schemas.openxmlformats.org/officeDocument/2006/relationships/font" Target="fonts/GoogleSansMedium-regular.fntdata"/><Relationship Id="rId10" Type="http://schemas.openxmlformats.org/officeDocument/2006/relationships/slide" Target="slides/slide5.xml"/><Relationship Id="rId32" Type="http://schemas.openxmlformats.org/officeDocument/2006/relationships/font" Target="fonts/GoogleSans-boldItalic.fntdata"/><Relationship Id="rId13" Type="http://schemas.openxmlformats.org/officeDocument/2006/relationships/slide" Target="slides/slide8.xml"/><Relationship Id="rId35" Type="http://schemas.openxmlformats.org/officeDocument/2006/relationships/font" Target="fonts/GoogleSansMedium-italic.fntdata"/><Relationship Id="rId12" Type="http://schemas.openxmlformats.org/officeDocument/2006/relationships/slide" Target="slides/slide7.xml"/><Relationship Id="rId34" Type="http://schemas.openxmlformats.org/officeDocument/2006/relationships/font" Target="fonts/GoogleSansMedium-bold.fntdata"/><Relationship Id="rId15" Type="http://schemas.openxmlformats.org/officeDocument/2006/relationships/slide" Target="slides/slide10.xml"/><Relationship Id="rId37" Type="http://schemas.openxmlformats.org/officeDocument/2006/relationships/font" Target="fonts/FiraCode-regular.fntdata"/><Relationship Id="rId14" Type="http://schemas.openxmlformats.org/officeDocument/2006/relationships/slide" Target="slides/slide9.xml"/><Relationship Id="rId36" Type="http://schemas.openxmlformats.org/officeDocument/2006/relationships/font" Target="fonts/GoogleSansMedium-boldItalic.fntdata"/><Relationship Id="rId17" Type="http://schemas.openxmlformats.org/officeDocument/2006/relationships/slide" Target="slides/slide12.xml"/><Relationship Id="rId39" Type="http://schemas.openxmlformats.org/officeDocument/2006/relationships/font" Target="fonts/RobotoMono-regular.fntdata"/><Relationship Id="rId16" Type="http://schemas.openxmlformats.org/officeDocument/2006/relationships/slide" Target="slides/slide11.xml"/><Relationship Id="rId38" Type="http://schemas.openxmlformats.org/officeDocument/2006/relationships/font" Target="fonts/FiraCode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06072c58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06072c58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69d633b8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69d633b8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169d633b8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169d633b8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06072c58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106072c58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69d633b8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169d633b8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169d633b81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169d633b81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169d633b81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169d633b81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169d633b8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169d633b8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82813b8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182813b8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169d633b81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169d633b81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169d633b81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169d633b81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106072c58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106072c58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169d633b81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169d633b81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169d633b81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169d633b81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169d633b81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169d633b81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106072c58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106072c58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169d633b8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169d633b8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106072c58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106072c58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06072c58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106072c58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106072c58a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106072c58a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69d633b81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69d633b81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06072c58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106072c58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169d633b8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169d633b8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2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2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9" Type="http://schemas.openxmlformats.org/officeDocument/2006/relationships/image" Target="../media/image18.png"/><Relationship Id="rId5" Type="http://schemas.openxmlformats.org/officeDocument/2006/relationships/image" Target="../media/image31.png"/><Relationship Id="rId6" Type="http://schemas.openxmlformats.org/officeDocument/2006/relationships/image" Target="../media/image33.png"/><Relationship Id="rId7" Type="http://schemas.openxmlformats.org/officeDocument/2006/relationships/image" Target="../media/image22.png"/><Relationship Id="rId8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2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2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24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Relationship Id="rId4" Type="http://schemas.openxmlformats.org/officeDocument/2006/relationships/image" Target="../media/image2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7524" y="4248025"/>
            <a:ext cx="3367977" cy="104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42900" y="4595750"/>
            <a:ext cx="2252099" cy="44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2"/>
          <p:cNvSpPr txBox="1"/>
          <p:nvPr/>
        </p:nvSpPr>
        <p:spPr>
          <a:xfrm>
            <a:off x="757000" y="1152475"/>
            <a:ext cx="33666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Why use React ?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852600" y="1937025"/>
            <a:ext cx="37194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Reusable Components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Easy Integration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Simpler Syntax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SEO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Virtual DOM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Continuous Improvement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"/>
              <a:buChar char="-"/>
            </a:pPr>
            <a:r>
              <a:rPr b="1" lang="fr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Huge Community Support</a:t>
            </a:r>
            <a:endParaRPr b="1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/>
          <p:nvPr/>
        </p:nvSpPr>
        <p:spPr>
          <a:xfrm>
            <a:off x="757000" y="1152475"/>
            <a:ext cx="33666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Challenges of a React Developer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852600" y="1937025"/>
            <a:ext cx="3719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The High Pace of Development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Poor Documentation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JSX as a barrier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View Part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4352" y="1476950"/>
            <a:ext cx="2828749" cy="282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4"/>
          <p:cNvSpPr txBox="1"/>
          <p:nvPr/>
        </p:nvSpPr>
        <p:spPr>
          <a:xfrm>
            <a:off x="5214600" y="1484300"/>
            <a:ext cx="3617700" cy="247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Before getting started with React, you need to have basic knowledge in: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●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HTML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●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CSS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●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JavaScript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●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Package Manager (NPM/Yarn)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2E2E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8225" y="919375"/>
            <a:ext cx="2472300" cy="360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5"/>
          <p:cNvSpPr txBox="1"/>
          <p:nvPr/>
        </p:nvSpPr>
        <p:spPr>
          <a:xfrm>
            <a:off x="2504100" y="502675"/>
            <a:ext cx="41358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Create Your First React App</a:t>
            </a:r>
            <a:endParaRPr b="1" sz="35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71" name="Google Shape;17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7488" y="1718650"/>
            <a:ext cx="4569026" cy="228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6"/>
          <p:cNvSpPr txBox="1"/>
          <p:nvPr/>
        </p:nvSpPr>
        <p:spPr>
          <a:xfrm>
            <a:off x="757000" y="1152475"/>
            <a:ext cx="29082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React Components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852600" y="1937025"/>
            <a:ext cx="3719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Components are the building blocks of any React app. Simply put, a component is a JavaScript class or function that optionally accepts inputs and returns a React element that describes how a section of the UI should appear alongside its logic.</a:t>
            </a:r>
            <a:endParaRPr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181" name="Google Shape;181;p26"/>
          <p:cNvPicPr preferRelativeResize="0"/>
          <p:nvPr/>
        </p:nvPicPr>
        <p:blipFill rotWithShape="1">
          <a:blip r:embed="rId4">
            <a:alphaModFix/>
          </a:blip>
          <a:srcRect b="6611" l="0" r="0" t="17308"/>
          <a:stretch/>
        </p:blipFill>
        <p:spPr>
          <a:xfrm>
            <a:off x="5286025" y="1901125"/>
            <a:ext cx="2522649" cy="191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7"/>
          <p:cNvSpPr txBox="1"/>
          <p:nvPr/>
        </p:nvSpPr>
        <p:spPr>
          <a:xfrm>
            <a:off x="757000" y="1152475"/>
            <a:ext cx="29082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React JSX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27"/>
          <p:cNvSpPr txBox="1"/>
          <p:nvPr/>
        </p:nvSpPr>
        <p:spPr>
          <a:xfrm>
            <a:off x="852600" y="1937025"/>
            <a:ext cx="3719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JSX is an XML/HTML-like syntax used by React for a cleaner and simpler code. Unlike the past, instead of putting JavaScript into HTML, JSX allows us to put HTML into JavaScript</a:t>
            </a:r>
            <a:endParaRPr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191" name="Google Shape;19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2325" y="1608625"/>
            <a:ext cx="3423350" cy="192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8"/>
          <p:cNvSpPr txBox="1"/>
          <p:nvPr/>
        </p:nvSpPr>
        <p:spPr>
          <a:xfrm>
            <a:off x="2266350" y="502675"/>
            <a:ext cx="46113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Styling in React</a:t>
            </a:r>
            <a:endParaRPr b="1" sz="35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00" name="Google Shape;200;p28"/>
          <p:cNvPicPr preferRelativeResize="0"/>
          <p:nvPr/>
        </p:nvPicPr>
        <p:blipFill rotWithShape="1">
          <a:blip r:embed="rId4">
            <a:alphaModFix/>
          </a:blip>
          <a:srcRect b="0" l="0" r="0" t="18079"/>
          <a:stretch/>
        </p:blipFill>
        <p:spPr>
          <a:xfrm>
            <a:off x="2126675" y="1766347"/>
            <a:ext cx="941163" cy="1087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0375" y="1766350"/>
            <a:ext cx="1450349" cy="10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36775" y="1569438"/>
            <a:ext cx="1284675" cy="128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92982" y="3196250"/>
            <a:ext cx="1284675" cy="979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053388" y="3142250"/>
            <a:ext cx="1087750" cy="10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749613" y="2995138"/>
            <a:ext cx="1234850" cy="123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9"/>
          <p:cNvSpPr txBox="1"/>
          <p:nvPr/>
        </p:nvSpPr>
        <p:spPr>
          <a:xfrm>
            <a:off x="2888700" y="590600"/>
            <a:ext cx="33666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Handling events in React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14" name="Google Shape;214;p29"/>
          <p:cNvPicPr preferRelativeResize="0"/>
          <p:nvPr/>
        </p:nvPicPr>
        <p:blipFill rotWithShape="1">
          <a:blip r:embed="rId4">
            <a:alphaModFix/>
          </a:blip>
          <a:srcRect b="0" l="0" r="0" t="18699"/>
          <a:stretch/>
        </p:blipFill>
        <p:spPr>
          <a:xfrm>
            <a:off x="1738312" y="2024313"/>
            <a:ext cx="5667375" cy="167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 txBox="1"/>
          <p:nvPr/>
        </p:nvSpPr>
        <p:spPr>
          <a:xfrm>
            <a:off x="757000" y="1152475"/>
            <a:ext cx="29082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React State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3" name="Google Shape;223;p30"/>
          <p:cNvSpPr txBox="1"/>
          <p:nvPr/>
        </p:nvSpPr>
        <p:spPr>
          <a:xfrm>
            <a:off x="852600" y="1937025"/>
            <a:ext cx="35562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State is a plain JavaScript object used by React to represent an information about the component's current situation. It's managed in the component (just like any variable declared in a function).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24" name="Google Shape;224;p30"/>
          <p:cNvPicPr preferRelativeResize="0"/>
          <p:nvPr/>
        </p:nvPicPr>
        <p:blipFill rotWithShape="1">
          <a:blip r:embed="rId4">
            <a:alphaModFix/>
          </a:blip>
          <a:srcRect b="6871" l="0" r="0" t="33223"/>
          <a:stretch/>
        </p:blipFill>
        <p:spPr>
          <a:xfrm>
            <a:off x="4572000" y="1609125"/>
            <a:ext cx="3213800" cy="192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1"/>
          <p:cNvSpPr txBox="1"/>
          <p:nvPr/>
        </p:nvSpPr>
        <p:spPr>
          <a:xfrm>
            <a:off x="852600" y="1152475"/>
            <a:ext cx="29082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React Hooks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3" name="Google Shape;233;p31"/>
          <p:cNvSpPr txBox="1"/>
          <p:nvPr/>
        </p:nvSpPr>
        <p:spPr>
          <a:xfrm>
            <a:off x="852600" y="1937025"/>
            <a:ext cx="3719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Hooks are the new feature introduced in the React 16.8 version which</a:t>
            </a:r>
            <a:r>
              <a:rPr lang="fr" sz="12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  <a:r>
              <a:rPr lang="fr" sz="12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allow</a:t>
            </a:r>
            <a:r>
              <a:rPr lang="fr" sz="12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</a:t>
            </a:r>
            <a:r>
              <a:rPr lang="fr" sz="12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you to use state and other React features without writing a class. Hooks are the functions which "hook into" React state and lifecycle features from function components. It does not work inside classes.</a:t>
            </a:r>
            <a:endParaRPr sz="1200">
              <a:solidFill>
                <a:schemeClr val="l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34" name="Google Shape;234;p31"/>
          <p:cNvPicPr preferRelativeResize="0"/>
          <p:nvPr/>
        </p:nvPicPr>
        <p:blipFill rotWithShape="1">
          <a:blip r:embed="rId4">
            <a:alphaModFix/>
          </a:blip>
          <a:srcRect b="4625" l="0" r="0" t="0"/>
          <a:stretch/>
        </p:blipFill>
        <p:spPr>
          <a:xfrm>
            <a:off x="5180950" y="1618378"/>
            <a:ext cx="2671425" cy="190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7325" y="1604000"/>
            <a:ext cx="3824975" cy="251334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369075" y="3369025"/>
            <a:ext cx="11034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Part One</a:t>
            </a:r>
            <a:endParaRPr sz="12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1265325" y="1761925"/>
            <a:ext cx="4087800" cy="160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Get Started With React </a:t>
            </a:r>
            <a:endParaRPr b="1" sz="4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2"/>
          <p:cNvSpPr txBox="1"/>
          <p:nvPr/>
        </p:nvSpPr>
        <p:spPr>
          <a:xfrm>
            <a:off x="2266350" y="502675"/>
            <a:ext cx="46113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React Dev Tools</a:t>
            </a:r>
            <a:endParaRPr b="1" sz="35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43" name="Google Shape;24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6350" y="1582875"/>
            <a:ext cx="4611299" cy="2555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3"/>
          <p:cNvSpPr txBox="1"/>
          <p:nvPr/>
        </p:nvSpPr>
        <p:spPr>
          <a:xfrm>
            <a:off x="757000" y="1152475"/>
            <a:ext cx="33666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Lists &amp; Keys in React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2" name="Google Shape;252;p33"/>
          <p:cNvSpPr txBox="1"/>
          <p:nvPr/>
        </p:nvSpPr>
        <p:spPr>
          <a:xfrm>
            <a:off x="852600" y="1937025"/>
            <a:ext cx="3719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Use Array.map method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Not a for loop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Give each item a unique key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Avoid using array index as the key</a:t>
            </a:r>
            <a:endParaRPr b="1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4"/>
          <p:cNvSpPr txBox="1"/>
          <p:nvPr/>
        </p:nvSpPr>
        <p:spPr>
          <a:xfrm>
            <a:off x="757000" y="1152475"/>
            <a:ext cx="29082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React Props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1" name="Google Shape;261;p34"/>
          <p:cNvSpPr txBox="1"/>
          <p:nvPr/>
        </p:nvSpPr>
        <p:spPr>
          <a:xfrm>
            <a:off x="852600" y="1937025"/>
            <a:ext cx="3556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Props are used to pass data from a parent component to a child component in React and they are the main mechanism for component communication.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62" name="Google Shape;262;p34"/>
          <p:cNvPicPr preferRelativeResize="0"/>
          <p:nvPr/>
        </p:nvPicPr>
        <p:blipFill rotWithShape="1">
          <a:blip r:embed="rId4">
            <a:alphaModFix/>
          </a:blip>
          <a:srcRect b="5625" l="0" r="0" t="32081"/>
          <a:stretch/>
        </p:blipFill>
        <p:spPr>
          <a:xfrm>
            <a:off x="4884075" y="1757286"/>
            <a:ext cx="2948976" cy="183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5"/>
          <p:cNvPicPr preferRelativeResize="0"/>
          <p:nvPr/>
        </p:nvPicPr>
        <p:blipFill rotWithShape="1">
          <a:blip r:embed="rId4">
            <a:alphaModFix/>
          </a:blip>
          <a:srcRect b="4924" l="0" r="0" t="0"/>
          <a:stretch/>
        </p:blipFill>
        <p:spPr>
          <a:xfrm>
            <a:off x="2315161" y="1369449"/>
            <a:ext cx="4513676" cy="29824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5"/>
          <p:cNvSpPr txBox="1"/>
          <p:nvPr/>
        </p:nvSpPr>
        <p:spPr>
          <a:xfrm>
            <a:off x="2294113" y="557425"/>
            <a:ext cx="4555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That’s all for today</a:t>
            </a:r>
            <a:endParaRPr b="1" sz="35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1265325" y="1937025"/>
            <a:ext cx="3532500" cy="15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ZOUAMBIA SOHAIB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ESI Algiers Student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GDG Algiers Webmaster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Github Campus Expert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1265325" y="1152475"/>
            <a:ext cx="25470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Who am I</a:t>
            </a:r>
            <a:endParaRPr b="1" sz="35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4">
            <a:alphaModFix/>
          </a:blip>
          <a:srcRect b="0" l="17078" r="20863" t="13948"/>
          <a:stretch/>
        </p:blipFill>
        <p:spPr>
          <a:xfrm>
            <a:off x="5065700" y="1516450"/>
            <a:ext cx="2909000" cy="268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2114250" y="406475"/>
            <a:ext cx="49311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What to learn in this training</a:t>
            </a:r>
            <a:endParaRPr b="1" sz="25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(Part 1)</a:t>
            </a:r>
            <a:endParaRPr b="1" sz="25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1161600" y="1218175"/>
            <a:ext cx="3809100" cy="32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Introduction to Frameworks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Create your first React App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Components &amp; JSX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Styling in React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Handling events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React Hooks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S</a:t>
            </a: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tate and useState hook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React dev tools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Lists &amp; keys in React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500"/>
              <a:buFont typeface="Roboto Mono"/>
              <a:buChar char="-"/>
            </a:pPr>
            <a:r>
              <a:rPr lang="fr" sz="1500">
                <a:solidFill>
                  <a:srgbClr val="E2E2E2"/>
                </a:solidFill>
                <a:latin typeface="Roboto Mono"/>
                <a:ea typeface="Roboto Mono"/>
                <a:cs typeface="Roboto Mono"/>
                <a:sym typeface="Roboto Mono"/>
              </a:rPr>
              <a:t>React props</a:t>
            </a:r>
            <a:endParaRPr sz="1500">
              <a:solidFill>
                <a:srgbClr val="E2E2E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4837" y="1633187"/>
            <a:ext cx="3954324" cy="24549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3298500" y="502675"/>
            <a:ext cx="25470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Get Ready</a:t>
            </a:r>
            <a:endParaRPr b="1" sz="35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757000" y="1152475"/>
            <a:ext cx="29082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What is a framework ?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5875" y="3434675"/>
            <a:ext cx="4132248" cy="113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/>
        </p:nvSpPr>
        <p:spPr>
          <a:xfrm>
            <a:off x="852600" y="1937025"/>
            <a:ext cx="5094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A framework is a structure that you can build software on. It serves as a foundation, so you're not starting entirely from scratch. Frameworks are typically associated with a specific programming language and are suited to different types of tasks.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/>
        </p:nvSpPr>
        <p:spPr>
          <a:xfrm>
            <a:off x="2257638" y="633800"/>
            <a:ext cx="46287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A FRAMEWORK IS NOT A LIBRARY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2937" y="1386212"/>
            <a:ext cx="4998125" cy="2948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/>
        </p:nvSpPr>
        <p:spPr>
          <a:xfrm>
            <a:off x="757000" y="1152475"/>
            <a:ext cx="33666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Use a framework to:</a:t>
            </a:r>
            <a:endParaRPr b="1" sz="20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852600" y="1937025"/>
            <a:ext cx="3719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Save time, avoid duplicate code and reduce the risk of getting errors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More secure, clean and easily adoptable code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400"/>
              <a:buFont typeface="Google Sans Medium"/>
              <a:buChar char="-"/>
            </a:pPr>
            <a:r>
              <a:rPr lang="fr">
                <a:solidFill>
                  <a:srgbClr val="E2E2E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Simpler testing and debugging</a:t>
            </a:r>
            <a:endParaRPr>
              <a:solidFill>
                <a:srgbClr val="E2E2E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0275" y="1731450"/>
            <a:ext cx="3427500" cy="189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2266350" y="502675"/>
            <a:ext cx="46113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E2E2E2"/>
                </a:solidFill>
                <a:latin typeface="Google Sans"/>
                <a:ea typeface="Google Sans"/>
                <a:cs typeface="Google Sans"/>
                <a:sym typeface="Google Sans"/>
              </a:rPr>
              <a:t>Now let’s talk React</a:t>
            </a:r>
            <a:endParaRPr b="1" sz="3500">
              <a:solidFill>
                <a:srgbClr val="E2E2E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9513" y="1604000"/>
            <a:ext cx="3824975" cy="2513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